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70" r:id="rId7"/>
    <p:sldId id="264" r:id="rId8"/>
    <p:sldId id="263" r:id="rId9"/>
    <p:sldId id="266" r:id="rId10"/>
    <p:sldId id="267" r:id="rId11"/>
    <p:sldId id="272" r:id="rId12"/>
    <p:sldId id="268" r:id="rId13"/>
    <p:sldId id="269" r:id="rId14"/>
  </p:sldIdLst>
  <p:sldSz cx="18288000" cy="10287000"/>
  <p:notesSz cx="6858000" cy="9144000"/>
  <p:embeddedFontLst>
    <p:embeddedFont>
      <p:font typeface="Poppins" panose="020B0502040504020204" pitchFamily="34" charset="0"/>
      <p:regular r:id="rId16"/>
    </p:embeddedFont>
    <p:embeddedFont>
      <p:font typeface="Poppins Bold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4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9000-A5FE-4230-998C-1E7F932AD7C9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CB366-0A13-407C-907A-B9606C391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81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CB366-0A13-407C-907A-B9606C3912C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64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r="-89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53877" y="6249129"/>
            <a:ext cx="2967069" cy="807119"/>
            <a:chOff x="0" y="0"/>
            <a:chExt cx="418225" cy="1137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225" cy="113768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8225" cy="15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08892" y="6208815"/>
            <a:ext cx="807119" cy="8071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990214" y="6480414"/>
            <a:ext cx="301625" cy="263922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88498" y="3271066"/>
            <a:ext cx="2632148" cy="2632148"/>
            <a:chOff x="0" y="0"/>
            <a:chExt cx="1652976" cy="16529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2976" cy="1652976"/>
            </a:xfrm>
            <a:custGeom>
              <a:avLst/>
              <a:gdLst/>
              <a:ahLst/>
              <a:cxnLst/>
              <a:rect l="l" t="t" r="r" b="b"/>
              <a:pathLst>
                <a:path w="1652976" h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60780" y="1142068"/>
            <a:ext cx="5223432" cy="6050958"/>
            <a:chOff x="0" y="0"/>
            <a:chExt cx="912797" cy="10574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2797" cy="1057407"/>
            </a:xfrm>
            <a:custGeom>
              <a:avLst/>
              <a:gdLst/>
              <a:ahLst/>
              <a:cxnLst/>
              <a:rect l="l" t="t" r="r" b="b"/>
              <a:pathLst>
                <a:path w="912797" h="1057407">
                  <a:moveTo>
                    <a:pt x="34089" y="0"/>
                  </a:moveTo>
                  <a:lnTo>
                    <a:pt x="878707" y="0"/>
                  </a:lnTo>
                  <a:cubicBezTo>
                    <a:pt x="887748" y="0"/>
                    <a:pt x="896419" y="3592"/>
                    <a:pt x="902812" y="9985"/>
                  </a:cubicBezTo>
                  <a:cubicBezTo>
                    <a:pt x="909205" y="16378"/>
                    <a:pt x="912797" y="25048"/>
                    <a:pt x="912797" y="34089"/>
                  </a:cubicBezTo>
                  <a:lnTo>
                    <a:pt x="912797" y="1023317"/>
                  </a:lnTo>
                  <a:cubicBezTo>
                    <a:pt x="912797" y="1032359"/>
                    <a:pt x="909205" y="1041029"/>
                    <a:pt x="902812" y="1047422"/>
                  </a:cubicBezTo>
                  <a:cubicBezTo>
                    <a:pt x="896419" y="1053815"/>
                    <a:pt x="887748" y="1057407"/>
                    <a:pt x="878707" y="1057407"/>
                  </a:cubicBezTo>
                  <a:lnTo>
                    <a:pt x="34089" y="1057407"/>
                  </a:lnTo>
                  <a:cubicBezTo>
                    <a:pt x="25048" y="1057407"/>
                    <a:pt x="16378" y="1053815"/>
                    <a:pt x="9985" y="1047422"/>
                  </a:cubicBezTo>
                  <a:cubicBezTo>
                    <a:pt x="3592" y="1041029"/>
                    <a:pt x="0" y="1032359"/>
                    <a:pt x="0" y="1023317"/>
                  </a:cubicBezTo>
                  <a:lnTo>
                    <a:pt x="0" y="34089"/>
                  </a:lnTo>
                  <a:cubicBezTo>
                    <a:pt x="0" y="25048"/>
                    <a:pt x="3592" y="16378"/>
                    <a:pt x="9985" y="9985"/>
                  </a:cubicBezTo>
                  <a:cubicBezTo>
                    <a:pt x="16378" y="3592"/>
                    <a:pt x="25048" y="0"/>
                    <a:pt x="34089" y="0"/>
                  </a:cubicBezTo>
                  <a:close/>
                </a:path>
              </a:pathLst>
            </a:custGeom>
            <a:blipFill>
              <a:blip r:embed="rId3"/>
              <a:stretch>
                <a:fillRect l="-59803" r="-598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76224" y="2671330"/>
            <a:ext cx="9584556" cy="174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</a:pPr>
            <a:r>
              <a:rPr lang="en-US" sz="630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</a:t>
            </a:r>
            <a:r>
              <a:rPr lang="en-US" sz="63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Channel Performance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3543" y="7968614"/>
            <a:ext cx="3467403" cy="12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12  Presentation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40751" y="7903463"/>
            <a:ext cx="9540646" cy="206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03"/>
              </a:lnSpc>
            </a:pPr>
            <a:r>
              <a:rPr lang="en-US" sz="29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Team Lead : Snigdha Gaur      </a:t>
            </a:r>
          </a:p>
          <a:p>
            <a:pPr algn="r">
              <a:lnSpc>
                <a:spcPts val="4103"/>
              </a:lnSpc>
            </a:pPr>
            <a:r>
              <a:rPr lang="en-US" sz="29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Members :  Arpita Sharma    </a:t>
            </a:r>
          </a:p>
          <a:p>
            <a:pPr algn="r">
              <a:lnSpc>
                <a:spcPts val="4103"/>
              </a:lnSpc>
            </a:pPr>
            <a:r>
              <a:rPr lang="en-US" sz="29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Shakthi M             </a:t>
            </a:r>
          </a:p>
          <a:p>
            <a:pPr algn="r">
              <a:lnSpc>
                <a:spcPts val="4103"/>
              </a:lnSpc>
              <a:spcBef>
                <a:spcPct val="0"/>
              </a:spcBef>
            </a:pPr>
            <a:r>
              <a:rPr lang="en-US" sz="29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Vishesh Parashar   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04081" y="6378051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31694" y="847546"/>
            <a:ext cx="6844935" cy="71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90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>
            <a:off x="1691341" y="-140337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8914" y="6913335"/>
            <a:ext cx="18010173" cy="3171125"/>
            <a:chOff x="0" y="0"/>
            <a:chExt cx="2790247" cy="491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247" cy="491290"/>
            </a:xfrm>
            <a:custGeom>
              <a:avLst/>
              <a:gdLst/>
              <a:ahLst/>
              <a:cxnLst/>
              <a:rect l="l" t="t" r="r" b="b"/>
              <a:pathLst>
                <a:path w="2790247" h="491290">
                  <a:moveTo>
                    <a:pt x="9887" y="0"/>
                  </a:moveTo>
                  <a:lnTo>
                    <a:pt x="2780360" y="0"/>
                  </a:lnTo>
                  <a:cubicBezTo>
                    <a:pt x="2785821" y="0"/>
                    <a:pt x="2790247" y="4427"/>
                    <a:pt x="2790247" y="9887"/>
                  </a:cubicBezTo>
                  <a:lnTo>
                    <a:pt x="2790247" y="481403"/>
                  </a:lnTo>
                  <a:cubicBezTo>
                    <a:pt x="2790247" y="486864"/>
                    <a:pt x="2785821" y="491290"/>
                    <a:pt x="2780360" y="491290"/>
                  </a:cubicBezTo>
                  <a:lnTo>
                    <a:pt x="9887" y="491290"/>
                  </a:lnTo>
                  <a:cubicBezTo>
                    <a:pt x="4427" y="491290"/>
                    <a:pt x="0" y="486864"/>
                    <a:pt x="0" y="481403"/>
                  </a:cubicBezTo>
                  <a:lnTo>
                    <a:pt x="0" y="9887"/>
                  </a:lnTo>
                  <a:cubicBezTo>
                    <a:pt x="0" y="4427"/>
                    <a:pt x="4427" y="0"/>
                    <a:pt x="9887" y="0"/>
                  </a:cubicBezTo>
                  <a:close/>
                </a:path>
              </a:pathLst>
            </a:custGeom>
            <a:blipFill>
              <a:blip r:embed="rId3"/>
              <a:stretch>
                <a:fillRect t="-117898" b="-1178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6481" y="204260"/>
            <a:ext cx="17355038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4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 /SELECT * FROM </a:t>
            </a:r>
            <a:r>
              <a:rPr lang="en-US" sz="4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youtube_shorts</a:t>
            </a:r>
            <a:r>
              <a:rPr lang="en-US" sz="4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LIMIT 10;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70CE4-A70F-347E-B655-D81AC4CB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6646"/>
            <a:ext cx="18149087" cy="92103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35E29-A25E-6BFB-028D-FB367E04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20B945B-42C4-4F3E-F8D8-02C50AB6E630}"/>
              </a:ext>
            </a:extLst>
          </p:cNvPr>
          <p:cNvGrpSpPr/>
          <p:nvPr/>
        </p:nvGrpSpPr>
        <p:grpSpPr>
          <a:xfrm>
            <a:off x="8893424" y="3622244"/>
            <a:ext cx="8784975" cy="6166638"/>
            <a:chOff x="0" y="-38100"/>
            <a:chExt cx="4423430" cy="319848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4739E75-3872-0779-31EF-5F8AB496937F}"/>
                </a:ext>
              </a:extLst>
            </p:cNvPr>
            <p:cNvSpPr/>
            <p:nvPr/>
          </p:nvSpPr>
          <p:spPr>
            <a:xfrm>
              <a:off x="0" y="0"/>
              <a:ext cx="4423430" cy="3160382"/>
            </a:xfrm>
            <a:custGeom>
              <a:avLst/>
              <a:gdLst/>
              <a:ahLst/>
              <a:cxnLst/>
              <a:rect l="l" t="t" r="r" b="b"/>
              <a:pathLst>
                <a:path w="4423430" h="3160382">
                  <a:moveTo>
                    <a:pt x="26442" y="0"/>
                  </a:moveTo>
                  <a:lnTo>
                    <a:pt x="4396989" y="0"/>
                  </a:lnTo>
                  <a:cubicBezTo>
                    <a:pt x="4411592" y="0"/>
                    <a:pt x="4423430" y="11838"/>
                    <a:pt x="4423430" y="26442"/>
                  </a:cubicBezTo>
                  <a:lnTo>
                    <a:pt x="4423430" y="3133941"/>
                  </a:lnTo>
                  <a:cubicBezTo>
                    <a:pt x="4423430" y="3148544"/>
                    <a:pt x="4411592" y="3160382"/>
                    <a:pt x="4396989" y="3160382"/>
                  </a:cubicBezTo>
                  <a:lnTo>
                    <a:pt x="26442" y="3160382"/>
                  </a:lnTo>
                  <a:cubicBezTo>
                    <a:pt x="19429" y="3160382"/>
                    <a:pt x="12703" y="3157597"/>
                    <a:pt x="7745" y="3152638"/>
                  </a:cubicBezTo>
                  <a:cubicBezTo>
                    <a:pt x="2786" y="3147679"/>
                    <a:pt x="0" y="3140954"/>
                    <a:pt x="0" y="3133941"/>
                  </a:cubicBezTo>
                  <a:lnTo>
                    <a:pt x="0" y="26442"/>
                  </a:lnTo>
                  <a:cubicBezTo>
                    <a:pt x="0" y="11838"/>
                    <a:pt x="11838" y="0"/>
                    <a:pt x="2644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0189955-13D1-D96C-19DB-BA6AC4D6221D}"/>
                </a:ext>
              </a:extLst>
            </p:cNvPr>
            <p:cNvSpPr txBox="1"/>
            <p:nvPr/>
          </p:nvSpPr>
          <p:spPr>
            <a:xfrm>
              <a:off x="0" y="-38100"/>
              <a:ext cx="4423430" cy="3198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4FA23C1-82A0-EBF0-6179-224807827F1C}"/>
              </a:ext>
            </a:extLst>
          </p:cNvPr>
          <p:cNvGrpSpPr/>
          <p:nvPr/>
        </p:nvGrpSpPr>
        <p:grpSpPr>
          <a:xfrm>
            <a:off x="0" y="0"/>
            <a:ext cx="18288000" cy="3097893"/>
            <a:chOff x="0" y="0"/>
            <a:chExt cx="3052490" cy="47994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E914DDB-6F73-2B17-6026-77A107830C05}"/>
                </a:ext>
              </a:extLst>
            </p:cNvPr>
            <p:cNvSpPr/>
            <p:nvPr/>
          </p:nvSpPr>
          <p:spPr>
            <a:xfrm>
              <a:off x="0" y="0"/>
              <a:ext cx="3052490" cy="479945"/>
            </a:xfrm>
            <a:custGeom>
              <a:avLst/>
              <a:gdLst/>
              <a:ahLst/>
              <a:cxnLst/>
              <a:rect l="l" t="t" r="r" b="b"/>
              <a:pathLst>
                <a:path w="3052490" h="479945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470907"/>
                  </a:lnTo>
                  <a:cubicBezTo>
                    <a:pt x="3052490" y="473304"/>
                    <a:pt x="3051538" y="475603"/>
                    <a:pt x="3049843" y="477298"/>
                  </a:cubicBezTo>
                  <a:cubicBezTo>
                    <a:pt x="3048148" y="478993"/>
                    <a:pt x="3045850" y="479945"/>
                    <a:pt x="3043453" y="479945"/>
                  </a:cubicBezTo>
                  <a:lnTo>
                    <a:pt x="9037" y="479945"/>
                  </a:lnTo>
                  <a:cubicBezTo>
                    <a:pt x="4046" y="479945"/>
                    <a:pt x="0" y="475898"/>
                    <a:pt x="0" y="470907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2"/>
              <a:stretch>
                <a:fillRect t="-188503" b="-1885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49495191-9717-23E7-9B64-B90B83807921}"/>
              </a:ext>
            </a:extLst>
          </p:cNvPr>
          <p:cNvSpPr txBox="1"/>
          <p:nvPr/>
        </p:nvSpPr>
        <p:spPr>
          <a:xfrm>
            <a:off x="10722344" y="615831"/>
            <a:ext cx="6292117" cy="202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8"/>
              </a:lnSpc>
            </a:pPr>
            <a:r>
              <a:rPr lang="en-US" sz="4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 Query to extract MAX and MIN Views</a:t>
            </a:r>
          </a:p>
        </p:txBody>
      </p:sp>
      <p:pic>
        <p:nvPicPr>
          <p:cNvPr id="10" name="Picture 9" descr="A black screen with white text">
            <a:extLst>
              <a:ext uri="{FF2B5EF4-FFF2-40B4-BE49-F238E27FC236}">
                <a16:creationId xmlns:a16="http://schemas.microsoft.com/office/drawing/2014/main" id="{9E906024-8CE3-9335-C629-8A3FC1F2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3924300"/>
            <a:ext cx="8399950" cy="5562600"/>
          </a:xfrm>
          <a:prstGeom prst="rect">
            <a:avLst/>
          </a:prstGeom>
        </p:spPr>
      </p:pic>
      <p:pic>
        <p:nvPicPr>
          <p:cNvPr id="13" name="Picture 1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90AD4C7F-6F5B-6633-1DB9-5CDFBCBF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1" y="3695700"/>
            <a:ext cx="7180749" cy="5562600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1560BDEF-3D35-4E6F-2299-E338B8FA8007}"/>
              </a:ext>
            </a:extLst>
          </p:cNvPr>
          <p:cNvSpPr txBox="1"/>
          <p:nvPr/>
        </p:nvSpPr>
        <p:spPr>
          <a:xfrm>
            <a:off x="1273541" y="534565"/>
            <a:ext cx="6292117" cy="202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8"/>
              </a:lnSpc>
            </a:pPr>
            <a:r>
              <a:rPr lang="en-US" sz="4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 Query to extract MAX and MIN Likes</a:t>
            </a: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0DB56DC5-B609-AD8E-6759-294C9313F025}"/>
              </a:ext>
            </a:extLst>
          </p:cNvPr>
          <p:cNvGrpSpPr/>
          <p:nvPr/>
        </p:nvGrpSpPr>
        <p:grpSpPr>
          <a:xfrm>
            <a:off x="381000" y="3714104"/>
            <a:ext cx="8077200" cy="6001319"/>
            <a:chOff x="0" y="0"/>
            <a:chExt cx="6134649" cy="3121299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F3E23438-F541-1A6E-F12C-C19DA4124539}"/>
                </a:ext>
              </a:extLst>
            </p:cNvPr>
            <p:cNvSpPr/>
            <p:nvPr/>
          </p:nvSpPr>
          <p:spPr>
            <a:xfrm>
              <a:off x="0" y="0"/>
              <a:ext cx="6134649" cy="3121299"/>
            </a:xfrm>
            <a:custGeom>
              <a:avLst/>
              <a:gdLst/>
              <a:ahLst/>
              <a:cxnLst/>
              <a:rect l="l" t="t" r="r" b="b"/>
              <a:pathLst>
                <a:path w="6134649" h="312129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C4EEF6E4-8267-D9D1-72E9-43468E2F6C20}"/>
                </a:ext>
              </a:extLst>
            </p:cNvPr>
            <p:cNvSpPr txBox="1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61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949" y="576617"/>
            <a:ext cx="7908530" cy="27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9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&amp; Learnings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413355" y="-1072128"/>
            <a:ext cx="11357123" cy="5778486"/>
            <a:chOff x="0" y="0"/>
            <a:chExt cx="6134649" cy="3121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34649" cy="3121299"/>
            </a:xfrm>
            <a:custGeom>
              <a:avLst/>
              <a:gdLst/>
              <a:ahLst/>
              <a:cxnLst/>
              <a:rect l="l" t="t" r="r" b="b"/>
              <a:pathLst>
                <a:path w="6134649" h="312129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35917" y="-304125"/>
            <a:ext cx="4565789" cy="4584330"/>
            <a:chOff x="0" y="0"/>
            <a:chExt cx="40475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r="-4517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04718" y="-304125"/>
            <a:ext cx="4565789" cy="4584330"/>
            <a:chOff x="0" y="0"/>
            <a:chExt cx="40475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r="-253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9801" y="5521838"/>
            <a:ext cx="16579499" cy="345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157" lvl="1" indent="-350079" algn="just">
              <a:lnSpc>
                <a:spcPts val="5513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Excel .xlsx to CSV format for structured import</a:t>
            </a:r>
          </a:p>
          <a:p>
            <a:pPr marL="700157" lvl="1" indent="-350079" algn="just">
              <a:lnSpc>
                <a:spcPts val="5513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MySQL terminal with advanced options for data loading</a:t>
            </a:r>
          </a:p>
          <a:p>
            <a:pPr marL="700157" lvl="1" indent="-350079" algn="just">
              <a:lnSpc>
                <a:spcPts val="5513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Resolved File Path, permission &amp; syntax errors</a:t>
            </a:r>
          </a:p>
          <a:p>
            <a:pPr marL="700157" lvl="1" indent="-350079" algn="just">
              <a:lnSpc>
                <a:spcPts val="5513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a reliable SQL-ready dataset</a:t>
            </a:r>
          </a:p>
          <a:p>
            <a:pPr marL="700157" lvl="1" indent="-350079" algn="just">
              <a:lnSpc>
                <a:spcPts val="5513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Step : Profile and clean data for analysis  </a:t>
            </a:r>
          </a:p>
        </p:txBody>
      </p:sp>
      <p:sp>
        <p:nvSpPr>
          <p:cNvPr id="11" name="Freeform 11"/>
          <p:cNvSpPr/>
          <p:nvPr/>
        </p:nvSpPr>
        <p:spPr>
          <a:xfrm rot="-4564371">
            <a:off x="15451371" y="3490371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2174" y="2664624"/>
            <a:ext cx="4716281" cy="9081631"/>
            <a:chOff x="0" y="0"/>
            <a:chExt cx="824172" cy="1587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172" cy="1587018"/>
            </a:xfrm>
            <a:custGeom>
              <a:avLst/>
              <a:gdLst/>
              <a:ahLst/>
              <a:cxnLst/>
              <a:rect l="l" t="t" r="r" b="b"/>
              <a:pathLst>
                <a:path w="824172" h="1587018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549263"/>
                  </a:lnTo>
                  <a:cubicBezTo>
                    <a:pt x="824172" y="1559276"/>
                    <a:pt x="820194" y="1568879"/>
                    <a:pt x="813114" y="1575960"/>
                  </a:cubicBezTo>
                  <a:cubicBezTo>
                    <a:pt x="806033" y="1583040"/>
                    <a:pt x="796430" y="1587018"/>
                    <a:pt x="786417" y="1587018"/>
                  </a:cubicBezTo>
                  <a:lnTo>
                    <a:pt x="37755" y="1587018"/>
                  </a:lnTo>
                  <a:cubicBezTo>
                    <a:pt x="27742" y="1587018"/>
                    <a:pt x="18139" y="1583040"/>
                    <a:pt x="11058" y="1575960"/>
                  </a:cubicBezTo>
                  <a:cubicBezTo>
                    <a:pt x="3978" y="1568879"/>
                    <a:pt x="0" y="1559276"/>
                    <a:pt x="0" y="1549263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22209" r="-222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 rot="1184083">
            <a:off x="6148415" y="7323896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576725" y="4965788"/>
            <a:ext cx="9631007" cy="3181400"/>
            <a:chOff x="0" y="0"/>
            <a:chExt cx="5202273" cy="1718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2273" cy="1718461"/>
            </a:xfrm>
            <a:custGeom>
              <a:avLst/>
              <a:gdLst/>
              <a:ahLst/>
              <a:cxnLst/>
              <a:rect l="l" t="t" r="r" b="b"/>
              <a:pathLst>
                <a:path w="5202273" h="1718461">
                  <a:moveTo>
                    <a:pt x="22483" y="0"/>
                  </a:moveTo>
                  <a:lnTo>
                    <a:pt x="5179790" y="0"/>
                  </a:lnTo>
                  <a:cubicBezTo>
                    <a:pt x="5185753" y="0"/>
                    <a:pt x="5191471" y="2369"/>
                    <a:pt x="5195688" y="6585"/>
                  </a:cubicBezTo>
                  <a:cubicBezTo>
                    <a:pt x="5199904" y="10801"/>
                    <a:pt x="5202273" y="16520"/>
                    <a:pt x="5202273" y="22483"/>
                  </a:cubicBezTo>
                  <a:lnTo>
                    <a:pt x="5202273" y="1695978"/>
                  </a:lnTo>
                  <a:cubicBezTo>
                    <a:pt x="5202273" y="1701941"/>
                    <a:pt x="5199904" y="1707660"/>
                    <a:pt x="5195688" y="1711876"/>
                  </a:cubicBezTo>
                  <a:cubicBezTo>
                    <a:pt x="5191471" y="1716093"/>
                    <a:pt x="5185753" y="1718461"/>
                    <a:pt x="5179790" y="1718461"/>
                  </a:cubicBezTo>
                  <a:lnTo>
                    <a:pt x="22483" y="1718461"/>
                  </a:lnTo>
                  <a:cubicBezTo>
                    <a:pt x="10066" y="1718461"/>
                    <a:pt x="0" y="1708395"/>
                    <a:pt x="0" y="1695978"/>
                  </a:cubicBezTo>
                  <a:lnTo>
                    <a:pt x="0" y="22483"/>
                  </a:lnTo>
                  <a:cubicBezTo>
                    <a:pt x="0" y="16520"/>
                    <a:pt x="2369" y="10801"/>
                    <a:pt x="6585" y="6585"/>
                  </a:cubicBezTo>
                  <a:cubicBezTo>
                    <a:pt x="10801" y="2369"/>
                    <a:pt x="16520" y="0"/>
                    <a:pt x="2248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02273" cy="1756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988088"/>
            <a:ext cx="11179032" cy="146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89"/>
              </a:lnSpc>
            </a:pPr>
            <a:r>
              <a:rPr lang="en-US" sz="99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THANKYOU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76725" y="5386137"/>
            <a:ext cx="8708205" cy="198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250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12</a:t>
            </a:r>
          </a:p>
          <a:p>
            <a:pPr algn="ctr">
              <a:lnSpc>
                <a:spcPts val="2608"/>
              </a:lnSpc>
            </a:pPr>
            <a:endParaRPr lang="en-US" sz="2508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608"/>
              </a:lnSpc>
            </a:pPr>
            <a:r>
              <a:rPr lang="en-US" sz="250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TEAM LEAD - SNIGDHA GAUR</a:t>
            </a:r>
          </a:p>
          <a:p>
            <a:pPr algn="ctr">
              <a:lnSpc>
                <a:spcPts val="2608"/>
              </a:lnSpc>
            </a:pPr>
            <a:r>
              <a:rPr lang="en-US" sz="250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 - ARPITA SHARMA</a:t>
            </a:r>
          </a:p>
          <a:p>
            <a:pPr algn="ctr">
              <a:lnSpc>
                <a:spcPts val="2608"/>
              </a:lnSpc>
            </a:pPr>
            <a:r>
              <a:rPr lang="en-US" sz="250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SHAKTHI M</a:t>
            </a:r>
          </a:p>
          <a:p>
            <a:pPr algn="ctr">
              <a:lnSpc>
                <a:spcPts val="2608"/>
              </a:lnSpc>
              <a:spcBef>
                <a:spcPct val="0"/>
              </a:spcBef>
            </a:pPr>
            <a:r>
              <a:rPr lang="en-US" sz="250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        VISHESH PARASHAR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>
            <a:off x="9690483" y="3011312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685335"/>
            <a:ext cx="15570168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and Preparation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22986" y="2890522"/>
            <a:ext cx="7167916" cy="4539070"/>
            <a:chOff x="0" y="0"/>
            <a:chExt cx="3871812" cy="2451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71812" cy="2451818"/>
            </a:xfrm>
            <a:custGeom>
              <a:avLst/>
              <a:gdLst/>
              <a:ahLst/>
              <a:cxnLst/>
              <a:rect l="l" t="t" r="r" b="b"/>
              <a:pathLst>
                <a:path w="3871812" h="2451818">
                  <a:moveTo>
                    <a:pt x="30209" y="0"/>
                  </a:moveTo>
                  <a:lnTo>
                    <a:pt x="3841603" y="0"/>
                  </a:lnTo>
                  <a:cubicBezTo>
                    <a:pt x="3849615" y="0"/>
                    <a:pt x="3857299" y="3183"/>
                    <a:pt x="3862964" y="8848"/>
                  </a:cubicBezTo>
                  <a:cubicBezTo>
                    <a:pt x="3868629" y="14513"/>
                    <a:pt x="3871812" y="22197"/>
                    <a:pt x="3871812" y="30209"/>
                  </a:cubicBezTo>
                  <a:lnTo>
                    <a:pt x="3871812" y="2421610"/>
                  </a:lnTo>
                  <a:cubicBezTo>
                    <a:pt x="3871812" y="2429621"/>
                    <a:pt x="3868629" y="2437305"/>
                    <a:pt x="3862964" y="2442970"/>
                  </a:cubicBezTo>
                  <a:cubicBezTo>
                    <a:pt x="3857299" y="2448635"/>
                    <a:pt x="3849615" y="2451818"/>
                    <a:pt x="3841603" y="2451818"/>
                  </a:cubicBezTo>
                  <a:lnTo>
                    <a:pt x="30209" y="2451818"/>
                  </a:lnTo>
                  <a:cubicBezTo>
                    <a:pt x="22197" y="2451818"/>
                    <a:pt x="14513" y="2448635"/>
                    <a:pt x="8848" y="2442970"/>
                  </a:cubicBezTo>
                  <a:cubicBezTo>
                    <a:pt x="3183" y="2437305"/>
                    <a:pt x="0" y="2429621"/>
                    <a:pt x="0" y="2421610"/>
                  </a:cubicBezTo>
                  <a:lnTo>
                    <a:pt x="0" y="30209"/>
                  </a:lnTo>
                  <a:cubicBezTo>
                    <a:pt x="0" y="22197"/>
                    <a:pt x="3183" y="14513"/>
                    <a:pt x="8848" y="8848"/>
                  </a:cubicBezTo>
                  <a:cubicBezTo>
                    <a:pt x="14513" y="3183"/>
                    <a:pt x="22197" y="0"/>
                    <a:pt x="30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71812" cy="2489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988" y="2520315"/>
            <a:ext cx="6655666" cy="4408961"/>
            <a:chOff x="0" y="0"/>
            <a:chExt cx="1031137" cy="6830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1137" cy="683063"/>
            </a:xfrm>
            <a:custGeom>
              <a:avLst/>
              <a:gdLst/>
              <a:ahLst/>
              <a:cxnLst/>
              <a:rect l="l" t="t" r="r" b="b"/>
              <a:pathLst>
                <a:path w="1031137" h="683063">
                  <a:moveTo>
                    <a:pt x="26754" y="0"/>
                  </a:moveTo>
                  <a:lnTo>
                    <a:pt x="1004383" y="0"/>
                  </a:lnTo>
                  <a:cubicBezTo>
                    <a:pt x="1019159" y="0"/>
                    <a:pt x="1031137" y="11978"/>
                    <a:pt x="1031137" y="26754"/>
                  </a:cubicBezTo>
                  <a:lnTo>
                    <a:pt x="1031137" y="656310"/>
                  </a:lnTo>
                  <a:cubicBezTo>
                    <a:pt x="1031137" y="663405"/>
                    <a:pt x="1028318" y="670210"/>
                    <a:pt x="1023301" y="675227"/>
                  </a:cubicBezTo>
                  <a:cubicBezTo>
                    <a:pt x="1018283" y="680245"/>
                    <a:pt x="1011479" y="683063"/>
                    <a:pt x="1004383" y="683063"/>
                  </a:cubicBezTo>
                  <a:lnTo>
                    <a:pt x="26754" y="683063"/>
                  </a:lnTo>
                  <a:cubicBezTo>
                    <a:pt x="19658" y="683063"/>
                    <a:pt x="12853" y="680245"/>
                    <a:pt x="7836" y="675227"/>
                  </a:cubicBezTo>
                  <a:cubicBezTo>
                    <a:pt x="2819" y="670210"/>
                    <a:pt x="0" y="663405"/>
                    <a:pt x="0" y="656310"/>
                  </a:cubicBezTo>
                  <a:lnTo>
                    <a:pt x="0" y="26754"/>
                  </a:lnTo>
                  <a:cubicBezTo>
                    <a:pt x="0" y="19658"/>
                    <a:pt x="2819" y="12853"/>
                    <a:pt x="7836" y="7836"/>
                  </a:cubicBezTo>
                  <a:cubicBezTo>
                    <a:pt x="12853" y="2819"/>
                    <a:pt x="19658" y="0"/>
                    <a:pt x="26754" y="0"/>
                  </a:cubicBezTo>
                  <a:close/>
                </a:path>
              </a:pathLst>
            </a:custGeom>
            <a:blipFill>
              <a:blip r:embed="rId3"/>
              <a:stretch>
                <a:fillRect t="-853" b="-85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49514" y="7861531"/>
            <a:ext cx="10388972" cy="10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55"/>
              </a:lnSpc>
            </a:pPr>
            <a:r>
              <a:rPr lang="en-US" sz="520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Chef Prateek’s Kitchen Channel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98491" y="2819987"/>
            <a:ext cx="7311038" cy="1991386"/>
            <a:chOff x="0" y="0"/>
            <a:chExt cx="1030531" cy="3680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0531" cy="368059"/>
            </a:xfrm>
            <a:custGeom>
              <a:avLst/>
              <a:gdLst/>
              <a:ahLst/>
              <a:cxnLst/>
              <a:rect l="l" t="t" r="r" b="b"/>
              <a:pathLst>
                <a:path w="1030531" h="368059">
                  <a:moveTo>
                    <a:pt x="79420" y="0"/>
                  </a:moveTo>
                  <a:lnTo>
                    <a:pt x="951111" y="0"/>
                  </a:lnTo>
                  <a:cubicBezTo>
                    <a:pt x="994973" y="0"/>
                    <a:pt x="1030531" y="35558"/>
                    <a:pt x="1030531" y="79420"/>
                  </a:cubicBezTo>
                  <a:lnTo>
                    <a:pt x="1030531" y="288639"/>
                  </a:lnTo>
                  <a:cubicBezTo>
                    <a:pt x="1030531" y="332501"/>
                    <a:pt x="994973" y="368059"/>
                    <a:pt x="951111" y="368059"/>
                  </a:cubicBezTo>
                  <a:lnTo>
                    <a:pt x="79420" y="368059"/>
                  </a:lnTo>
                  <a:cubicBezTo>
                    <a:pt x="35558" y="368059"/>
                    <a:pt x="0" y="332501"/>
                    <a:pt x="0" y="288639"/>
                  </a:cubicBezTo>
                  <a:lnTo>
                    <a:pt x="0" y="79420"/>
                  </a:lnTo>
                  <a:cubicBezTo>
                    <a:pt x="0" y="35558"/>
                    <a:pt x="35558" y="0"/>
                    <a:pt x="794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30531" cy="40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009900"/>
            <a:ext cx="6286500" cy="308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2899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  Used : </a:t>
            </a:r>
          </a:p>
          <a:p>
            <a:pPr marL="457200" indent="-457200" algn="ctr">
              <a:lnSpc>
                <a:spcPts val="4929"/>
              </a:lnSpc>
              <a:buFont typeface="Wingdings" panose="05000000000000000000" pitchFamily="2" charset="2"/>
              <a:buChar char="Ø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Excel – Collection</a:t>
            </a:r>
          </a:p>
          <a:p>
            <a:pPr marL="457200" indent="-457200" algn="ctr">
              <a:lnSpc>
                <a:spcPts val="4929"/>
              </a:lnSpc>
              <a:buFont typeface="Wingdings" panose="05000000000000000000" pitchFamily="2" charset="2"/>
              <a:buChar char="Ø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MySQL- Database</a:t>
            </a:r>
          </a:p>
          <a:p>
            <a:pPr algn="ctr">
              <a:lnSpc>
                <a:spcPts val="492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</a:p>
          <a:p>
            <a:pPr algn="ctr">
              <a:lnSpc>
                <a:spcPts val="492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2A8F2C07-D677-E4E9-6D0E-A0F257B77414}"/>
              </a:ext>
            </a:extLst>
          </p:cNvPr>
          <p:cNvGrpSpPr/>
          <p:nvPr/>
        </p:nvGrpSpPr>
        <p:grpSpPr>
          <a:xfrm>
            <a:off x="709864" y="5470382"/>
            <a:ext cx="7311038" cy="1991386"/>
            <a:chOff x="0" y="0"/>
            <a:chExt cx="1030531" cy="368059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35BFD1F-AEC6-56BB-7B02-7F39B296C405}"/>
                </a:ext>
              </a:extLst>
            </p:cNvPr>
            <p:cNvSpPr/>
            <p:nvPr/>
          </p:nvSpPr>
          <p:spPr>
            <a:xfrm>
              <a:off x="0" y="0"/>
              <a:ext cx="1030531" cy="368059"/>
            </a:xfrm>
            <a:custGeom>
              <a:avLst/>
              <a:gdLst/>
              <a:ahLst/>
              <a:cxnLst/>
              <a:rect l="l" t="t" r="r" b="b"/>
              <a:pathLst>
                <a:path w="1030531" h="368059">
                  <a:moveTo>
                    <a:pt x="79420" y="0"/>
                  </a:moveTo>
                  <a:lnTo>
                    <a:pt x="951111" y="0"/>
                  </a:lnTo>
                  <a:cubicBezTo>
                    <a:pt x="994973" y="0"/>
                    <a:pt x="1030531" y="35558"/>
                    <a:pt x="1030531" y="79420"/>
                  </a:cubicBezTo>
                  <a:lnTo>
                    <a:pt x="1030531" y="288639"/>
                  </a:lnTo>
                  <a:cubicBezTo>
                    <a:pt x="1030531" y="332501"/>
                    <a:pt x="994973" y="368059"/>
                    <a:pt x="951111" y="368059"/>
                  </a:cubicBezTo>
                  <a:lnTo>
                    <a:pt x="79420" y="368059"/>
                  </a:lnTo>
                  <a:cubicBezTo>
                    <a:pt x="35558" y="368059"/>
                    <a:pt x="0" y="332501"/>
                    <a:pt x="0" y="288639"/>
                  </a:cubicBezTo>
                  <a:lnTo>
                    <a:pt x="0" y="79420"/>
                  </a:lnTo>
                  <a:cubicBezTo>
                    <a:pt x="0" y="35558"/>
                    <a:pt x="35558" y="0"/>
                    <a:pt x="794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BF4255A9-097D-B584-CE75-CF82AA173F8C}"/>
                </a:ext>
              </a:extLst>
            </p:cNvPr>
            <p:cNvSpPr txBox="1"/>
            <p:nvPr/>
          </p:nvSpPr>
          <p:spPr>
            <a:xfrm>
              <a:off x="0" y="-38100"/>
              <a:ext cx="1030531" cy="40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14DA197F-54F9-C775-9E20-741DC589D2B6}"/>
              </a:ext>
            </a:extLst>
          </p:cNvPr>
          <p:cNvSpPr txBox="1"/>
          <p:nvPr/>
        </p:nvSpPr>
        <p:spPr>
          <a:xfrm>
            <a:off x="1161026" y="5603150"/>
            <a:ext cx="5600700" cy="3717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2899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 Language Used :  </a:t>
            </a:r>
          </a:p>
          <a:p>
            <a:pPr marL="457200" indent="-457200" algn="ctr">
              <a:lnSpc>
                <a:spcPts val="4929"/>
              </a:lnSpc>
              <a:buFont typeface="Wingdings" panose="05000000000000000000" pitchFamily="2" charset="2"/>
              <a:buChar char="Ø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– Extracting Data and Manipulations</a:t>
            </a:r>
          </a:p>
          <a:p>
            <a:pPr algn="ctr">
              <a:lnSpc>
                <a:spcPts val="492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</a:t>
            </a:r>
          </a:p>
          <a:p>
            <a:pPr algn="ctr">
              <a:lnSpc>
                <a:spcPts val="492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</a:p>
          <a:p>
            <a:pPr algn="ctr">
              <a:lnSpc>
                <a:spcPts val="492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344239" y="613545"/>
            <a:ext cx="5533589" cy="5322614"/>
            <a:chOff x="0" y="0"/>
            <a:chExt cx="954311" cy="9179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4311" cy="917927"/>
            </a:xfrm>
            <a:custGeom>
              <a:avLst/>
              <a:gdLst/>
              <a:ahLst/>
              <a:cxnLst/>
              <a:rect l="l" t="t" r="r" b="b"/>
              <a:pathLst>
                <a:path w="954311" h="917927">
                  <a:moveTo>
                    <a:pt x="32179" y="0"/>
                  </a:moveTo>
                  <a:lnTo>
                    <a:pt x="922132" y="0"/>
                  </a:lnTo>
                  <a:cubicBezTo>
                    <a:pt x="930666" y="0"/>
                    <a:pt x="938851" y="3390"/>
                    <a:pt x="944886" y="9425"/>
                  </a:cubicBezTo>
                  <a:cubicBezTo>
                    <a:pt x="950920" y="15460"/>
                    <a:pt x="954311" y="23644"/>
                    <a:pt x="954311" y="32179"/>
                  </a:cubicBezTo>
                  <a:lnTo>
                    <a:pt x="954311" y="885748"/>
                  </a:lnTo>
                  <a:cubicBezTo>
                    <a:pt x="954311" y="903520"/>
                    <a:pt x="939904" y="917927"/>
                    <a:pt x="922132" y="917927"/>
                  </a:cubicBezTo>
                  <a:lnTo>
                    <a:pt x="32179" y="917927"/>
                  </a:lnTo>
                  <a:cubicBezTo>
                    <a:pt x="14407" y="917927"/>
                    <a:pt x="0" y="903520"/>
                    <a:pt x="0" y="885748"/>
                  </a:cubicBezTo>
                  <a:lnTo>
                    <a:pt x="0" y="32179"/>
                  </a:lnTo>
                  <a:cubicBezTo>
                    <a:pt x="0" y="14407"/>
                    <a:pt x="14407" y="0"/>
                    <a:pt x="32179" y="0"/>
                  </a:cubicBezTo>
                  <a:close/>
                </a:path>
              </a:pathLst>
            </a:custGeom>
            <a:blipFill>
              <a:blip r:embed="rId2"/>
              <a:stretch>
                <a:fillRect l="-22050" r="-220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4627" y="5522523"/>
            <a:ext cx="3642633" cy="3821367"/>
            <a:chOff x="0" y="0"/>
            <a:chExt cx="2190256" cy="22977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0256" cy="2297726"/>
            </a:xfrm>
            <a:custGeom>
              <a:avLst/>
              <a:gdLst/>
              <a:ahLst/>
              <a:cxnLst/>
              <a:rect l="l" t="t" r="r" b="b"/>
              <a:pathLst>
                <a:path w="2190256" h="2297726">
                  <a:moveTo>
                    <a:pt x="59444" y="0"/>
                  </a:moveTo>
                  <a:lnTo>
                    <a:pt x="2130812" y="0"/>
                  </a:lnTo>
                  <a:cubicBezTo>
                    <a:pt x="2146578" y="0"/>
                    <a:pt x="2161698" y="6263"/>
                    <a:pt x="2172845" y="17411"/>
                  </a:cubicBezTo>
                  <a:cubicBezTo>
                    <a:pt x="2183993" y="28559"/>
                    <a:pt x="2190256" y="43679"/>
                    <a:pt x="2190256" y="59444"/>
                  </a:cubicBezTo>
                  <a:lnTo>
                    <a:pt x="2190256" y="2238282"/>
                  </a:lnTo>
                  <a:cubicBezTo>
                    <a:pt x="2190256" y="2254047"/>
                    <a:pt x="2183993" y="2269168"/>
                    <a:pt x="2172845" y="2280315"/>
                  </a:cubicBezTo>
                  <a:cubicBezTo>
                    <a:pt x="2161698" y="2291463"/>
                    <a:pt x="2146578" y="2297726"/>
                    <a:pt x="2130812" y="2297726"/>
                  </a:cubicBezTo>
                  <a:lnTo>
                    <a:pt x="59444" y="2297726"/>
                  </a:lnTo>
                  <a:cubicBezTo>
                    <a:pt x="43679" y="2297726"/>
                    <a:pt x="28559" y="2291463"/>
                    <a:pt x="17411" y="2280315"/>
                  </a:cubicBezTo>
                  <a:cubicBezTo>
                    <a:pt x="6263" y="2269168"/>
                    <a:pt x="0" y="2254047"/>
                    <a:pt x="0" y="2238282"/>
                  </a:cubicBezTo>
                  <a:lnTo>
                    <a:pt x="0" y="59444"/>
                  </a:lnTo>
                  <a:cubicBezTo>
                    <a:pt x="0" y="43679"/>
                    <a:pt x="6263" y="28559"/>
                    <a:pt x="17411" y="17411"/>
                  </a:cubicBezTo>
                  <a:cubicBezTo>
                    <a:pt x="28559" y="6263"/>
                    <a:pt x="43679" y="0"/>
                    <a:pt x="594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90256" cy="233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8437" y="491334"/>
            <a:ext cx="9617249" cy="182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6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Identification &amp; Collection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384627" y="5522523"/>
            <a:ext cx="3493201" cy="3505595"/>
            <a:chOff x="0" y="0"/>
            <a:chExt cx="584473" cy="5865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4473" cy="586547"/>
            </a:xfrm>
            <a:custGeom>
              <a:avLst/>
              <a:gdLst/>
              <a:ahLst/>
              <a:cxnLst/>
              <a:rect l="l" t="t" r="r" b="b"/>
              <a:pathLst>
                <a:path w="584473" h="586547">
                  <a:moveTo>
                    <a:pt x="50974" y="0"/>
                  </a:moveTo>
                  <a:lnTo>
                    <a:pt x="533499" y="0"/>
                  </a:lnTo>
                  <a:cubicBezTo>
                    <a:pt x="547018" y="0"/>
                    <a:pt x="559984" y="5371"/>
                    <a:pt x="569543" y="14930"/>
                  </a:cubicBezTo>
                  <a:cubicBezTo>
                    <a:pt x="579103" y="24490"/>
                    <a:pt x="584473" y="37455"/>
                    <a:pt x="584473" y="50974"/>
                  </a:cubicBezTo>
                  <a:lnTo>
                    <a:pt x="584473" y="535573"/>
                  </a:lnTo>
                  <a:cubicBezTo>
                    <a:pt x="584473" y="563725"/>
                    <a:pt x="561651" y="586547"/>
                    <a:pt x="533499" y="586547"/>
                  </a:cubicBezTo>
                  <a:lnTo>
                    <a:pt x="50974" y="586547"/>
                  </a:lnTo>
                  <a:cubicBezTo>
                    <a:pt x="22822" y="586547"/>
                    <a:pt x="0" y="563725"/>
                    <a:pt x="0" y="535573"/>
                  </a:cubicBezTo>
                  <a:lnTo>
                    <a:pt x="0" y="50974"/>
                  </a:lnTo>
                  <a:cubicBezTo>
                    <a:pt x="0" y="22822"/>
                    <a:pt x="22822" y="0"/>
                    <a:pt x="50974" y="0"/>
                  </a:cubicBezTo>
                  <a:close/>
                </a:path>
              </a:pathLst>
            </a:custGeom>
            <a:blipFill>
              <a:blip r:embed="rId3"/>
              <a:stretch>
                <a:fillRect t="-24781" b="-2478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8437" y="2320813"/>
            <a:ext cx="11131721" cy="4596055"/>
            <a:chOff x="0" y="0"/>
            <a:chExt cx="1548014" cy="8934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8014" cy="893494"/>
            </a:xfrm>
            <a:custGeom>
              <a:avLst/>
              <a:gdLst/>
              <a:ahLst/>
              <a:cxnLst/>
              <a:rect l="l" t="t" r="r" b="b"/>
              <a:pathLst>
                <a:path w="1548014" h="893494">
                  <a:moveTo>
                    <a:pt x="52871" y="0"/>
                  </a:moveTo>
                  <a:lnTo>
                    <a:pt x="1495143" y="0"/>
                  </a:lnTo>
                  <a:cubicBezTo>
                    <a:pt x="1524343" y="0"/>
                    <a:pt x="1548014" y="23671"/>
                    <a:pt x="1548014" y="52871"/>
                  </a:cubicBezTo>
                  <a:lnTo>
                    <a:pt x="1548014" y="840623"/>
                  </a:lnTo>
                  <a:cubicBezTo>
                    <a:pt x="1548014" y="869823"/>
                    <a:pt x="1524343" y="893494"/>
                    <a:pt x="1495143" y="893494"/>
                  </a:cubicBezTo>
                  <a:lnTo>
                    <a:pt x="52871" y="893494"/>
                  </a:lnTo>
                  <a:cubicBezTo>
                    <a:pt x="23671" y="893494"/>
                    <a:pt x="0" y="869823"/>
                    <a:pt x="0" y="840623"/>
                  </a:cubicBezTo>
                  <a:lnTo>
                    <a:pt x="0" y="52871"/>
                  </a:lnTo>
                  <a:cubicBezTo>
                    <a:pt x="0" y="23671"/>
                    <a:pt x="23671" y="0"/>
                    <a:pt x="52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48014" cy="931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1000" y="2482192"/>
            <a:ext cx="10289712" cy="4434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96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Source 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Chef Prateek’s </a:t>
            </a:r>
            <a:r>
              <a:rPr lang="en-US" sz="296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Channel                    (Internal Real Time Dataset)</a:t>
            </a:r>
          </a:p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96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No. of Months: 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 Months – Jan 2025 to June 2025</a:t>
            </a:r>
          </a:p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96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Excel File with 2 sheets : </a:t>
            </a:r>
            <a:r>
              <a:rPr lang="en-US" sz="296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youtube_videos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   </a:t>
            </a:r>
            <a:r>
              <a:rPr lang="en-US" sz="296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youtube_shorts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                              </a:t>
            </a:r>
          </a:p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96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Columns : </a:t>
            </a:r>
            <a:r>
              <a:rPr lang="en-US" sz="296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Title, Upload Date, Upload Day, Views,   Likes, Comments etc.               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259300" y="4512293"/>
            <a:ext cx="1010230" cy="101023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91627" y="5936159"/>
            <a:ext cx="745577" cy="7455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933384">
            <a:off x="17391627" y="3444045"/>
            <a:ext cx="745577" cy="7455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C7A2A856-6A42-DFF7-7309-2C01B8654302}"/>
              </a:ext>
            </a:extLst>
          </p:cNvPr>
          <p:cNvSpPr txBox="1"/>
          <p:nvPr/>
        </p:nvSpPr>
        <p:spPr>
          <a:xfrm>
            <a:off x="838200" y="7545781"/>
            <a:ext cx="8686800" cy="2505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0418" lvl="1" algn="l">
              <a:lnSpc>
                <a:spcPts val="5045"/>
              </a:lnSpc>
            </a:pPr>
            <a:r>
              <a:rPr lang="en-US" sz="28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CSV FILE :</a:t>
            </a:r>
          </a:p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Saved as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youtube_videos.csv and youtube_shorts.csv                              </a:t>
            </a:r>
          </a:p>
          <a:p>
            <a:pPr marL="640836" lvl="1" indent="-320418" algn="l">
              <a:lnSpc>
                <a:spcPts val="5045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Deliverable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Clean, Structured CSV files. </a:t>
            </a:r>
            <a:r>
              <a:rPr lang="en-US" alt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4C3CE5F1-0284-205C-0E8E-943BC7B87D43}"/>
              </a:ext>
            </a:extLst>
          </p:cNvPr>
          <p:cNvSpPr/>
          <p:nvPr/>
        </p:nvSpPr>
        <p:spPr>
          <a:xfrm>
            <a:off x="212520" y="7255363"/>
            <a:ext cx="11131720" cy="2887290"/>
          </a:xfrm>
          <a:custGeom>
            <a:avLst/>
            <a:gdLst/>
            <a:ahLst/>
            <a:cxnLst/>
            <a:rect l="l" t="t" r="r" b="b"/>
            <a:pathLst>
              <a:path w="1548014" h="893494">
                <a:moveTo>
                  <a:pt x="52871" y="0"/>
                </a:moveTo>
                <a:lnTo>
                  <a:pt x="1495143" y="0"/>
                </a:lnTo>
                <a:cubicBezTo>
                  <a:pt x="1524343" y="0"/>
                  <a:pt x="1548014" y="23671"/>
                  <a:pt x="1548014" y="52871"/>
                </a:cubicBezTo>
                <a:lnTo>
                  <a:pt x="1548014" y="840623"/>
                </a:lnTo>
                <a:cubicBezTo>
                  <a:pt x="1548014" y="869823"/>
                  <a:pt x="1524343" y="893494"/>
                  <a:pt x="1495143" y="893494"/>
                </a:cubicBezTo>
                <a:lnTo>
                  <a:pt x="52871" y="893494"/>
                </a:lnTo>
                <a:cubicBezTo>
                  <a:pt x="23671" y="893494"/>
                  <a:pt x="0" y="869823"/>
                  <a:pt x="0" y="840623"/>
                </a:cubicBezTo>
                <a:lnTo>
                  <a:pt x="0" y="52871"/>
                </a:lnTo>
                <a:cubicBezTo>
                  <a:pt x="0" y="23671"/>
                  <a:pt x="23671" y="0"/>
                  <a:pt x="5287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gradFill>
              <a:gsLst>
                <a:gs pos="0">
                  <a:srgbClr val="B900BC">
                    <a:alpha val="100000"/>
                  </a:srgbClr>
                </a:gs>
                <a:gs pos="100000">
                  <a:srgbClr val="009CFF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5A3F2605-746A-17C1-254F-2E9534407EE6}"/>
              </a:ext>
            </a:extLst>
          </p:cNvPr>
          <p:cNvSpPr txBox="1"/>
          <p:nvPr/>
        </p:nvSpPr>
        <p:spPr>
          <a:xfrm>
            <a:off x="469822" y="2074224"/>
            <a:ext cx="16513637" cy="736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0418" lvl="1" algn="l">
              <a:lnSpc>
                <a:spcPts val="5045"/>
              </a:lnSpc>
            </a:pPr>
            <a:r>
              <a:rPr lang="en-US" sz="28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Why conversion of xlsx to csv required?? </a:t>
            </a:r>
          </a:p>
          <a:p>
            <a:pPr marL="320418" lvl="1" algn="l">
              <a:lnSpc>
                <a:spcPts val="5045"/>
              </a:lnSpc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COMPATIBILITY WITH SQL AND SCRIPTING : </a:t>
            </a:r>
          </a:p>
          <a:p>
            <a:pPr marL="777618" lvl="1" indent="-457200">
              <a:lnSpc>
                <a:spcPts val="5045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CSV files are plain text, making them easy to import to SQL databases using commands</a:t>
            </a:r>
          </a:p>
          <a:p>
            <a:pPr marL="663318" lvl="1" indent="-342900">
              <a:lnSpc>
                <a:spcPts val="5045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 like MySQL, PostgreSQL, and Pandas handle .csv natively and more efficiently than.xlsx.</a:t>
            </a:r>
          </a:p>
          <a:p>
            <a:pPr marL="320418" lvl="1">
              <a:lnSpc>
                <a:spcPts val="5045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FASTER AND LIGHTWEIGHT:</a:t>
            </a:r>
          </a:p>
          <a:p>
            <a:pPr marL="663318" lvl="1" indent="-342900">
              <a:lnSpc>
                <a:spcPts val="5045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.csv is lightweight and loads faster because it doesn’t store formatting, charts, or extra metadata like .xlsx </a:t>
            </a:r>
            <a:r>
              <a:rPr lang="en-US" alt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"/>
              </a:rPr>
              <a:t>.</a:t>
            </a:r>
          </a:p>
          <a:p>
            <a:pPr marL="320418" lvl="1">
              <a:lnSpc>
                <a:spcPts val="5045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CLEANER STRUCTURE FOR PARSING</a:t>
            </a:r>
          </a:p>
          <a:p>
            <a:pPr marL="320418" lvl="1">
              <a:lnSpc>
                <a:spcPts val="5045"/>
              </a:lnSpc>
            </a:pPr>
            <a:r>
              <a:rPr lang="en-US" alt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.csv stores raw data in a structured row-column format, making it simpler for tools to parse without worrying about merged cells, hidden rows, or Excel formulas.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5A970-9367-2723-8E81-2F22A01938A0}"/>
              </a:ext>
            </a:extLst>
          </p:cNvPr>
          <p:cNvSpPr txBox="1"/>
          <p:nvPr/>
        </p:nvSpPr>
        <p:spPr>
          <a:xfrm>
            <a:off x="487965" y="370394"/>
            <a:ext cx="16031029" cy="94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5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XLSX format excel file conversion to CSV file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BCD08817-E29E-9CB7-AF96-C8B2267E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2792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9C7315A-339C-7450-7DD4-97B78502A337}"/>
              </a:ext>
            </a:extLst>
          </p:cNvPr>
          <p:cNvSpPr txBox="1"/>
          <p:nvPr/>
        </p:nvSpPr>
        <p:spPr>
          <a:xfrm>
            <a:off x="1441060" y="7278210"/>
            <a:ext cx="12104233" cy="42918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C5F89E9F-546D-4712-C61A-CAA9DF0C5565}"/>
              </a:ext>
            </a:extLst>
          </p:cNvPr>
          <p:cNvGrpSpPr/>
          <p:nvPr/>
        </p:nvGrpSpPr>
        <p:grpSpPr>
          <a:xfrm>
            <a:off x="262054" y="1562101"/>
            <a:ext cx="16929177" cy="7572401"/>
            <a:chOff x="-4981" y="-211538"/>
            <a:chExt cx="1972692" cy="2188209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4105953-DF80-072D-6900-F04E4F2B9FFA}"/>
                </a:ext>
              </a:extLst>
            </p:cNvPr>
            <p:cNvSpPr/>
            <p:nvPr/>
          </p:nvSpPr>
          <p:spPr>
            <a:xfrm>
              <a:off x="-4981" y="-211538"/>
              <a:ext cx="1972692" cy="2188209"/>
            </a:xfrm>
            <a:custGeom>
              <a:avLst/>
              <a:gdLst/>
              <a:ahLst/>
              <a:cxnLst/>
              <a:rect l="l" t="t" r="r" b="b"/>
              <a:pathLst>
                <a:path w="1548014" h="893494">
                  <a:moveTo>
                    <a:pt x="52871" y="0"/>
                  </a:moveTo>
                  <a:lnTo>
                    <a:pt x="1495143" y="0"/>
                  </a:lnTo>
                  <a:cubicBezTo>
                    <a:pt x="1524343" y="0"/>
                    <a:pt x="1548014" y="23671"/>
                    <a:pt x="1548014" y="52871"/>
                  </a:cubicBezTo>
                  <a:lnTo>
                    <a:pt x="1548014" y="840623"/>
                  </a:lnTo>
                  <a:cubicBezTo>
                    <a:pt x="1548014" y="869823"/>
                    <a:pt x="1524343" y="893494"/>
                    <a:pt x="1495143" y="893494"/>
                  </a:cubicBezTo>
                  <a:lnTo>
                    <a:pt x="52871" y="893494"/>
                  </a:lnTo>
                  <a:cubicBezTo>
                    <a:pt x="23671" y="893494"/>
                    <a:pt x="0" y="869823"/>
                    <a:pt x="0" y="840623"/>
                  </a:cubicBezTo>
                  <a:lnTo>
                    <a:pt x="0" y="52871"/>
                  </a:lnTo>
                  <a:cubicBezTo>
                    <a:pt x="0" y="23671"/>
                    <a:pt x="23671" y="0"/>
                    <a:pt x="52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12809FB1-6310-E50D-706E-5B539095531B}"/>
                </a:ext>
              </a:extLst>
            </p:cNvPr>
            <p:cNvSpPr txBox="1"/>
            <p:nvPr/>
          </p:nvSpPr>
          <p:spPr>
            <a:xfrm>
              <a:off x="0" y="-38100"/>
              <a:ext cx="1548014" cy="751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4157" y="583562"/>
            <a:ext cx="10274683" cy="92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63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&amp; Table Setup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4800" y="2089021"/>
            <a:ext cx="13004619" cy="3365093"/>
            <a:chOff x="0" y="0"/>
            <a:chExt cx="1958647" cy="510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8647" cy="510120"/>
            </a:xfrm>
            <a:custGeom>
              <a:avLst/>
              <a:gdLst/>
              <a:ahLst/>
              <a:cxnLst/>
              <a:rect l="l" t="t" r="r" b="b"/>
              <a:pathLst>
                <a:path w="1958647" h="510120">
                  <a:moveTo>
                    <a:pt x="41786" y="0"/>
                  </a:moveTo>
                  <a:lnTo>
                    <a:pt x="1916860" y="0"/>
                  </a:lnTo>
                  <a:cubicBezTo>
                    <a:pt x="1939938" y="0"/>
                    <a:pt x="1958647" y="18708"/>
                    <a:pt x="1958647" y="41786"/>
                  </a:cubicBezTo>
                  <a:lnTo>
                    <a:pt x="1958647" y="468333"/>
                  </a:lnTo>
                  <a:cubicBezTo>
                    <a:pt x="1958647" y="491411"/>
                    <a:pt x="1939938" y="510120"/>
                    <a:pt x="1916860" y="510120"/>
                  </a:cubicBezTo>
                  <a:lnTo>
                    <a:pt x="41786" y="510120"/>
                  </a:lnTo>
                  <a:cubicBezTo>
                    <a:pt x="18708" y="510120"/>
                    <a:pt x="0" y="491411"/>
                    <a:pt x="0" y="468333"/>
                  </a:cubicBezTo>
                  <a:lnTo>
                    <a:pt x="0" y="41786"/>
                  </a:lnTo>
                  <a:cubicBezTo>
                    <a:pt x="0" y="18708"/>
                    <a:pt x="18708" y="0"/>
                    <a:pt x="41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58647" cy="548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076" y="2305260"/>
            <a:ext cx="13004619" cy="293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7795" lvl="1" indent="-348897" algn="just">
              <a:lnSpc>
                <a:spcPts val="4524"/>
              </a:lnSpc>
              <a:buFont typeface="Arial"/>
              <a:buChar char="•"/>
            </a:pP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MySQL Database : </a:t>
            </a:r>
            <a:r>
              <a:rPr lang="en-US" sz="3232" b="1" dirty="0" err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chef_prateek_yt</a:t>
            </a:r>
            <a:endParaRPr lang="en-US" sz="3232" b="1" dirty="0">
              <a:solidFill>
                <a:srgbClr val="F4F4F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7795" lvl="1" indent="-348897" algn="just">
              <a:lnSpc>
                <a:spcPts val="4524"/>
              </a:lnSpc>
              <a:buFont typeface="Arial"/>
              <a:buChar char="•"/>
            </a:pP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Tables Created : </a:t>
            </a:r>
            <a:r>
              <a:rPr lang="en-US" sz="3232" b="1" dirty="0" err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youtube_videos</a:t>
            </a: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en-US" sz="3232" b="1" dirty="0" err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youtube_shorts</a:t>
            </a:r>
            <a:endParaRPr lang="en-US" sz="3232" b="1" dirty="0">
              <a:solidFill>
                <a:srgbClr val="F4F4F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7795" lvl="1" indent="-348897" algn="just">
              <a:lnSpc>
                <a:spcPts val="4524"/>
              </a:lnSpc>
              <a:buFont typeface="Arial"/>
              <a:buChar char="•"/>
            </a:pP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Used MySQL 5.7 &amp; Command Prompt with --local-</a:t>
            </a:r>
            <a:r>
              <a:rPr lang="en-US" sz="3232" b="1" dirty="0" err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infile</a:t>
            </a: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=1</a:t>
            </a:r>
          </a:p>
          <a:p>
            <a:pPr marL="697795" lvl="1" indent="-348897" algn="just">
              <a:lnSpc>
                <a:spcPts val="4524"/>
              </a:lnSpc>
              <a:buFont typeface="Arial"/>
              <a:buChar char="•"/>
            </a:pPr>
            <a:r>
              <a:rPr lang="en-US" sz="3232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Data imported using LOAD DATA LOCAL INFILE command</a:t>
            </a:r>
          </a:p>
          <a:p>
            <a:pPr marL="777961" lvl="1" indent="-388980" algn="just">
              <a:lnSpc>
                <a:spcPts val="5044"/>
              </a:lnSpc>
              <a:buFont typeface="Arial"/>
              <a:buChar char="•"/>
            </a:pPr>
            <a:r>
              <a:rPr lang="en-US" sz="3603" b="1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Deliverable : Tables populated with cleaned data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754185" y="4638385"/>
            <a:ext cx="1010230" cy="10102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93320" y="6236509"/>
            <a:ext cx="745577" cy="7455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93320" y="3356877"/>
            <a:ext cx="731960" cy="745577"/>
            <a:chOff x="0" y="0"/>
            <a:chExt cx="797955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7955" cy="812800"/>
            </a:xfrm>
            <a:custGeom>
              <a:avLst/>
              <a:gdLst/>
              <a:ahLst/>
              <a:cxnLst/>
              <a:rect l="l" t="t" r="r" b="b"/>
              <a:pathLst>
                <a:path w="797955" h="812800">
                  <a:moveTo>
                    <a:pt x="398978" y="0"/>
                  </a:moveTo>
                  <a:cubicBezTo>
                    <a:pt x="178628" y="0"/>
                    <a:pt x="0" y="181951"/>
                    <a:pt x="0" y="406400"/>
                  </a:cubicBezTo>
                  <a:cubicBezTo>
                    <a:pt x="0" y="630849"/>
                    <a:pt x="178628" y="812800"/>
                    <a:pt x="398978" y="812800"/>
                  </a:cubicBezTo>
                  <a:cubicBezTo>
                    <a:pt x="619327" y="812800"/>
                    <a:pt x="797955" y="630849"/>
                    <a:pt x="797955" y="406400"/>
                  </a:cubicBezTo>
                  <a:cubicBezTo>
                    <a:pt x="797955" y="181951"/>
                    <a:pt x="619327" y="0"/>
                    <a:pt x="3989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4808" y="85725"/>
              <a:ext cx="648339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E651414-BBE4-6F82-2B27-751601DB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11774"/>
            <a:ext cx="10134600" cy="4026970"/>
          </a:xfrm>
          <a:prstGeom prst="rect">
            <a:avLst/>
          </a:prstGeom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0D58D067-DC31-FB52-6076-E690EBCD174F}"/>
              </a:ext>
            </a:extLst>
          </p:cNvPr>
          <p:cNvGrpSpPr/>
          <p:nvPr/>
        </p:nvGrpSpPr>
        <p:grpSpPr>
          <a:xfrm>
            <a:off x="14038058" y="544896"/>
            <a:ext cx="3493201" cy="3505595"/>
            <a:chOff x="0" y="0"/>
            <a:chExt cx="584473" cy="586547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9FEEAF8-B47B-C4AF-C966-42731C9EA4BB}"/>
                </a:ext>
              </a:extLst>
            </p:cNvPr>
            <p:cNvSpPr/>
            <p:nvPr/>
          </p:nvSpPr>
          <p:spPr>
            <a:xfrm>
              <a:off x="0" y="0"/>
              <a:ext cx="584473" cy="586547"/>
            </a:xfrm>
            <a:custGeom>
              <a:avLst/>
              <a:gdLst/>
              <a:ahLst/>
              <a:cxnLst/>
              <a:rect l="l" t="t" r="r" b="b"/>
              <a:pathLst>
                <a:path w="584473" h="586547">
                  <a:moveTo>
                    <a:pt x="50974" y="0"/>
                  </a:moveTo>
                  <a:lnTo>
                    <a:pt x="533499" y="0"/>
                  </a:lnTo>
                  <a:cubicBezTo>
                    <a:pt x="547018" y="0"/>
                    <a:pt x="559984" y="5371"/>
                    <a:pt x="569543" y="14930"/>
                  </a:cubicBezTo>
                  <a:cubicBezTo>
                    <a:pt x="579103" y="24490"/>
                    <a:pt x="584473" y="37455"/>
                    <a:pt x="584473" y="50974"/>
                  </a:cubicBezTo>
                  <a:lnTo>
                    <a:pt x="584473" y="535573"/>
                  </a:lnTo>
                  <a:cubicBezTo>
                    <a:pt x="584473" y="563725"/>
                    <a:pt x="561651" y="586547"/>
                    <a:pt x="533499" y="586547"/>
                  </a:cubicBezTo>
                  <a:lnTo>
                    <a:pt x="50974" y="586547"/>
                  </a:lnTo>
                  <a:cubicBezTo>
                    <a:pt x="22822" y="586547"/>
                    <a:pt x="0" y="563725"/>
                    <a:pt x="0" y="535573"/>
                  </a:cubicBezTo>
                  <a:lnTo>
                    <a:pt x="0" y="50974"/>
                  </a:lnTo>
                  <a:cubicBezTo>
                    <a:pt x="0" y="22822"/>
                    <a:pt x="22822" y="0"/>
                    <a:pt x="50974" y="0"/>
                  </a:cubicBezTo>
                  <a:close/>
                </a:path>
              </a:pathLst>
            </a:custGeom>
            <a:blipFill>
              <a:blip r:embed="rId3"/>
              <a:stretch>
                <a:fillRect t="-24781" b="-24781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2CE098E4-3B39-1372-CBDB-B4401E59D63D}"/>
              </a:ext>
            </a:extLst>
          </p:cNvPr>
          <p:cNvGrpSpPr/>
          <p:nvPr/>
        </p:nvGrpSpPr>
        <p:grpSpPr>
          <a:xfrm>
            <a:off x="13986275" y="331212"/>
            <a:ext cx="3776142" cy="3884731"/>
            <a:chOff x="-80277" y="-38100"/>
            <a:chExt cx="2270533" cy="2335826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C507F31-78CE-99CB-DFDB-40D183E99D93}"/>
                </a:ext>
              </a:extLst>
            </p:cNvPr>
            <p:cNvSpPr/>
            <p:nvPr/>
          </p:nvSpPr>
          <p:spPr>
            <a:xfrm>
              <a:off x="-80277" y="0"/>
              <a:ext cx="2190256" cy="2297726"/>
            </a:xfrm>
            <a:custGeom>
              <a:avLst/>
              <a:gdLst/>
              <a:ahLst/>
              <a:cxnLst/>
              <a:rect l="l" t="t" r="r" b="b"/>
              <a:pathLst>
                <a:path w="2190256" h="2297726">
                  <a:moveTo>
                    <a:pt x="59444" y="0"/>
                  </a:moveTo>
                  <a:lnTo>
                    <a:pt x="2130812" y="0"/>
                  </a:lnTo>
                  <a:cubicBezTo>
                    <a:pt x="2146578" y="0"/>
                    <a:pt x="2161698" y="6263"/>
                    <a:pt x="2172845" y="17411"/>
                  </a:cubicBezTo>
                  <a:cubicBezTo>
                    <a:pt x="2183993" y="28559"/>
                    <a:pt x="2190256" y="43679"/>
                    <a:pt x="2190256" y="59444"/>
                  </a:cubicBezTo>
                  <a:lnTo>
                    <a:pt x="2190256" y="2238282"/>
                  </a:lnTo>
                  <a:cubicBezTo>
                    <a:pt x="2190256" y="2254047"/>
                    <a:pt x="2183993" y="2269168"/>
                    <a:pt x="2172845" y="2280315"/>
                  </a:cubicBezTo>
                  <a:cubicBezTo>
                    <a:pt x="2161698" y="2291463"/>
                    <a:pt x="2146578" y="2297726"/>
                    <a:pt x="2130812" y="2297726"/>
                  </a:cubicBezTo>
                  <a:lnTo>
                    <a:pt x="59444" y="2297726"/>
                  </a:lnTo>
                  <a:cubicBezTo>
                    <a:pt x="43679" y="2297726"/>
                    <a:pt x="28559" y="2291463"/>
                    <a:pt x="17411" y="2280315"/>
                  </a:cubicBezTo>
                  <a:cubicBezTo>
                    <a:pt x="6263" y="2269168"/>
                    <a:pt x="0" y="2254047"/>
                    <a:pt x="0" y="2238282"/>
                  </a:cubicBezTo>
                  <a:lnTo>
                    <a:pt x="0" y="59444"/>
                  </a:lnTo>
                  <a:cubicBezTo>
                    <a:pt x="0" y="43679"/>
                    <a:pt x="6263" y="28559"/>
                    <a:pt x="17411" y="17411"/>
                  </a:cubicBezTo>
                  <a:cubicBezTo>
                    <a:pt x="28559" y="6263"/>
                    <a:pt x="43679" y="0"/>
                    <a:pt x="594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B03668C7-FE40-BD24-CC61-4066DC6B82F5}"/>
                </a:ext>
              </a:extLst>
            </p:cNvPr>
            <p:cNvSpPr txBox="1"/>
            <p:nvPr/>
          </p:nvSpPr>
          <p:spPr>
            <a:xfrm>
              <a:off x="0" y="-38100"/>
              <a:ext cx="2190256" cy="233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14AB0B38-BB3B-169C-D83B-899460922BA4}"/>
              </a:ext>
            </a:extLst>
          </p:cNvPr>
          <p:cNvGrpSpPr/>
          <p:nvPr/>
        </p:nvGrpSpPr>
        <p:grpSpPr>
          <a:xfrm>
            <a:off x="-6172200" y="5774421"/>
            <a:ext cx="16698514" cy="4491520"/>
            <a:chOff x="0" y="-38100"/>
            <a:chExt cx="3203181" cy="548220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00F788F-EFDA-5D0A-077E-7E298B538606}"/>
                </a:ext>
              </a:extLst>
            </p:cNvPr>
            <p:cNvSpPr/>
            <p:nvPr/>
          </p:nvSpPr>
          <p:spPr>
            <a:xfrm>
              <a:off x="1244534" y="-31053"/>
              <a:ext cx="1958647" cy="510120"/>
            </a:xfrm>
            <a:custGeom>
              <a:avLst/>
              <a:gdLst/>
              <a:ahLst/>
              <a:cxnLst/>
              <a:rect l="l" t="t" r="r" b="b"/>
              <a:pathLst>
                <a:path w="1958647" h="510120">
                  <a:moveTo>
                    <a:pt x="41786" y="0"/>
                  </a:moveTo>
                  <a:lnTo>
                    <a:pt x="1916860" y="0"/>
                  </a:lnTo>
                  <a:cubicBezTo>
                    <a:pt x="1939938" y="0"/>
                    <a:pt x="1958647" y="18708"/>
                    <a:pt x="1958647" y="41786"/>
                  </a:cubicBezTo>
                  <a:lnTo>
                    <a:pt x="1958647" y="468333"/>
                  </a:lnTo>
                  <a:cubicBezTo>
                    <a:pt x="1958647" y="491411"/>
                    <a:pt x="1939938" y="510120"/>
                    <a:pt x="1916860" y="510120"/>
                  </a:cubicBezTo>
                  <a:lnTo>
                    <a:pt x="41786" y="510120"/>
                  </a:lnTo>
                  <a:cubicBezTo>
                    <a:pt x="18708" y="510120"/>
                    <a:pt x="0" y="491411"/>
                    <a:pt x="0" y="468333"/>
                  </a:cubicBezTo>
                  <a:lnTo>
                    <a:pt x="0" y="41786"/>
                  </a:lnTo>
                  <a:cubicBezTo>
                    <a:pt x="0" y="18708"/>
                    <a:pt x="18708" y="0"/>
                    <a:pt x="41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282F8C-0374-9D19-EC6F-D7420C8BD14D}"/>
                </a:ext>
              </a:extLst>
            </p:cNvPr>
            <p:cNvSpPr txBox="1"/>
            <p:nvPr/>
          </p:nvSpPr>
          <p:spPr>
            <a:xfrm>
              <a:off x="0" y="-38100"/>
              <a:ext cx="1958647" cy="548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9" name="TextBox 2">
            <a:extLst>
              <a:ext uri="{FF2B5EF4-FFF2-40B4-BE49-F238E27FC236}">
                <a16:creationId xmlns:a16="http://schemas.microsoft.com/office/drawing/2014/main" id="{71563D65-0DF4-101C-4C52-D4CDDDEEEA12}"/>
              </a:ext>
            </a:extLst>
          </p:cNvPr>
          <p:cNvSpPr txBox="1"/>
          <p:nvPr/>
        </p:nvSpPr>
        <p:spPr>
          <a:xfrm>
            <a:off x="11212113" y="6956352"/>
            <a:ext cx="6760201" cy="1708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63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Description of </a:t>
            </a:r>
            <a:r>
              <a:rPr lang="en-US" sz="63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youtube_shorts</a:t>
            </a:r>
            <a:endParaRPr lang="en-US" sz="634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EFD1A-5E95-9C0E-2AB0-69ECA4A37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8353EC-C023-825B-4FEF-47D14E41E998}"/>
              </a:ext>
            </a:extLst>
          </p:cNvPr>
          <p:cNvSpPr/>
          <p:nvPr/>
        </p:nvSpPr>
        <p:spPr>
          <a:xfrm rot="1184083">
            <a:off x="5512874" y="-142861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4C0E32C-AC27-5742-125F-8A96496B2CCB}"/>
              </a:ext>
            </a:extLst>
          </p:cNvPr>
          <p:cNvSpPr txBox="1"/>
          <p:nvPr/>
        </p:nvSpPr>
        <p:spPr>
          <a:xfrm>
            <a:off x="1143000" y="203125"/>
            <a:ext cx="16702823" cy="62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4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Command To Import .csv file data into MySQL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17F6-CF15-E7F8-42A8-5C77C2B8F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8059400" cy="87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1676" y="4881114"/>
            <a:ext cx="6292117" cy="313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8"/>
              </a:lnSpc>
            </a:pPr>
            <a:r>
              <a:rPr lang="en-US" sz="4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Snippet of SQL Command used to load csv file- videos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11343" y="3842792"/>
            <a:ext cx="8189130" cy="5850840"/>
            <a:chOff x="0" y="0"/>
            <a:chExt cx="4423430" cy="31603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3430" cy="3160382"/>
            </a:xfrm>
            <a:custGeom>
              <a:avLst/>
              <a:gdLst/>
              <a:ahLst/>
              <a:cxnLst/>
              <a:rect l="l" t="t" r="r" b="b"/>
              <a:pathLst>
                <a:path w="4423430" h="3160382">
                  <a:moveTo>
                    <a:pt x="26442" y="0"/>
                  </a:moveTo>
                  <a:lnTo>
                    <a:pt x="4396989" y="0"/>
                  </a:lnTo>
                  <a:cubicBezTo>
                    <a:pt x="4411592" y="0"/>
                    <a:pt x="4423430" y="11838"/>
                    <a:pt x="4423430" y="26442"/>
                  </a:cubicBezTo>
                  <a:lnTo>
                    <a:pt x="4423430" y="3133941"/>
                  </a:lnTo>
                  <a:cubicBezTo>
                    <a:pt x="4423430" y="3148544"/>
                    <a:pt x="4411592" y="3160382"/>
                    <a:pt x="4396989" y="3160382"/>
                  </a:cubicBezTo>
                  <a:lnTo>
                    <a:pt x="26442" y="3160382"/>
                  </a:lnTo>
                  <a:cubicBezTo>
                    <a:pt x="19429" y="3160382"/>
                    <a:pt x="12703" y="3157597"/>
                    <a:pt x="7745" y="3152638"/>
                  </a:cubicBezTo>
                  <a:cubicBezTo>
                    <a:pt x="2786" y="3147679"/>
                    <a:pt x="0" y="3140954"/>
                    <a:pt x="0" y="3133941"/>
                  </a:cubicBezTo>
                  <a:lnTo>
                    <a:pt x="0" y="26442"/>
                  </a:lnTo>
                  <a:cubicBezTo>
                    <a:pt x="0" y="11838"/>
                    <a:pt x="11838" y="0"/>
                    <a:pt x="2644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23430" cy="3198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08926" y="4278124"/>
            <a:ext cx="7360465" cy="4980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DATA LOCAL INFILE ‘C:/MySQL/youtube_videos.csv’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INTO TABLE </a:t>
            </a:r>
            <a:r>
              <a:rPr lang="en-US" sz="331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youtube_videos</a:t>
            </a:r>
            <a:endParaRPr lang="en-US" sz="331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FIELDS TERMINATED BY ‘,’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ENCLOSED BY “”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LINES TERMINATED BY ‘\r\n’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IGNORE 1 ROWS;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32657" y="-35268"/>
            <a:ext cx="18288000" cy="3097893"/>
            <a:chOff x="0" y="0"/>
            <a:chExt cx="3052490" cy="4799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52490" cy="479945"/>
            </a:xfrm>
            <a:custGeom>
              <a:avLst/>
              <a:gdLst/>
              <a:ahLst/>
              <a:cxnLst/>
              <a:rect l="l" t="t" r="r" b="b"/>
              <a:pathLst>
                <a:path w="3052490" h="479945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470907"/>
                  </a:lnTo>
                  <a:cubicBezTo>
                    <a:pt x="3052490" y="473304"/>
                    <a:pt x="3051538" y="475603"/>
                    <a:pt x="3049843" y="477298"/>
                  </a:cubicBezTo>
                  <a:cubicBezTo>
                    <a:pt x="3048148" y="478993"/>
                    <a:pt x="3045850" y="479945"/>
                    <a:pt x="3043453" y="479945"/>
                  </a:cubicBezTo>
                  <a:lnTo>
                    <a:pt x="9037" y="479945"/>
                  </a:lnTo>
                  <a:cubicBezTo>
                    <a:pt x="4046" y="479945"/>
                    <a:pt x="0" y="475898"/>
                    <a:pt x="0" y="470907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2"/>
              <a:stretch>
                <a:fillRect t="-188503" b="-1885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>
            <a:off x="1691341" y="-140337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8914" y="6913335"/>
            <a:ext cx="18010173" cy="3171125"/>
            <a:chOff x="0" y="0"/>
            <a:chExt cx="2790247" cy="491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247" cy="491290"/>
            </a:xfrm>
            <a:custGeom>
              <a:avLst/>
              <a:gdLst/>
              <a:ahLst/>
              <a:cxnLst/>
              <a:rect l="l" t="t" r="r" b="b"/>
              <a:pathLst>
                <a:path w="2790247" h="491290">
                  <a:moveTo>
                    <a:pt x="9887" y="0"/>
                  </a:moveTo>
                  <a:lnTo>
                    <a:pt x="2780360" y="0"/>
                  </a:lnTo>
                  <a:cubicBezTo>
                    <a:pt x="2785821" y="0"/>
                    <a:pt x="2790247" y="4427"/>
                    <a:pt x="2790247" y="9887"/>
                  </a:cubicBezTo>
                  <a:lnTo>
                    <a:pt x="2790247" y="481403"/>
                  </a:lnTo>
                  <a:cubicBezTo>
                    <a:pt x="2790247" y="486864"/>
                    <a:pt x="2785821" y="491290"/>
                    <a:pt x="2780360" y="491290"/>
                  </a:cubicBezTo>
                  <a:lnTo>
                    <a:pt x="9887" y="491290"/>
                  </a:lnTo>
                  <a:cubicBezTo>
                    <a:pt x="4427" y="491290"/>
                    <a:pt x="0" y="486864"/>
                    <a:pt x="0" y="481403"/>
                  </a:cubicBezTo>
                  <a:lnTo>
                    <a:pt x="0" y="9887"/>
                  </a:lnTo>
                  <a:cubicBezTo>
                    <a:pt x="0" y="4427"/>
                    <a:pt x="4427" y="0"/>
                    <a:pt x="9887" y="0"/>
                  </a:cubicBezTo>
                  <a:close/>
                </a:path>
              </a:pathLst>
            </a:custGeom>
            <a:blipFill>
              <a:blip r:embed="rId3"/>
              <a:stretch>
                <a:fillRect t="-117898" b="-1178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913" y="203125"/>
            <a:ext cx="17706910" cy="62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4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/ SELECT * FROM </a:t>
            </a:r>
            <a:r>
              <a:rPr lang="en-US" sz="4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youtube_videos</a:t>
            </a:r>
            <a:r>
              <a:rPr lang="en-US" sz="4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LIMIT 10;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85CB9-7175-1381-0523-B27939608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3" y="1209764"/>
            <a:ext cx="18010173" cy="9077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84083">
            <a:off x="6921658" y="617992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8893425" y="3938042"/>
            <a:ext cx="8189130" cy="5850840"/>
            <a:chOff x="0" y="0"/>
            <a:chExt cx="4423430" cy="31603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3430" cy="3160382"/>
            </a:xfrm>
            <a:custGeom>
              <a:avLst/>
              <a:gdLst/>
              <a:ahLst/>
              <a:cxnLst/>
              <a:rect l="l" t="t" r="r" b="b"/>
              <a:pathLst>
                <a:path w="4423430" h="3160382">
                  <a:moveTo>
                    <a:pt x="26442" y="0"/>
                  </a:moveTo>
                  <a:lnTo>
                    <a:pt x="4396989" y="0"/>
                  </a:lnTo>
                  <a:cubicBezTo>
                    <a:pt x="4411592" y="0"/>
                    <a:pt x="4423430" y="11838"/>
                    <a:pt x="4423430" y="26442"/>
                  </a:cubicBezTo>
                  <a:lnTo>
                    <a:pt x="4423430" y="3133941"/>
                  </a:lnTo>
                  <a:cubicBezTo>
                    <a:pt x="4423430" y="3148544"/>
                    <a:pt x="4411592" y="3160382"/>
                    <a:pt x="4396989" y="3160382"/>
                  </a:cubicBezTo>
                  <a:lnTo>
                    <a:pt x="26442" y="3160382"/>
                  </a:lnTo>
                  <a:cubicBezTo>
                    <a:pt x="19429" y="3160382"/>
                    <a:pt x="12703" y="3157597"/>
                    <a:pt x="7745" y="3152638"/>
                  </a:cubicBezTo>
                  <a:cubicBezTo>
                    <a:pt x="2786" y="3147679"/>
                    <a:pt x="0" y="3140954"/>
                    <a:pt x="0" y="3133941"/>
                  </a:cubicBezTo>
                  <a:lnTo>
                    <a:pt x="0" y="26442"/>
                  </a:lnTo>
                  <a:cubicBezTo>
                    <a:pt x="0" y="11838"/>
                    <a:pt x="11838" y="0"/>
                    <a:pt x="2644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23430" cy="3198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08926" y="4278124"/>
            <a:ext cx="7360465" cy="498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DATA LOCAL INFILE ‘C:/MySQL/youtube_shorts.csv’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INTO TABLE </a:t>
            </a:r>
            <a:r>
              <a:rPr lang="en-US" sz="331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youtube_shorts</a:t>
            </a:r>
            <a:endParaRPr lang="en-US" sz="331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FIELDS TERMINATED BY ‘,’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ENCLOSED BY “”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LINES TERMINATED BY ‘\r\n’</a:t>
            </a:r>
          </a:p>
          <a:p>
            <a:pPr marL="714888" lvl="1" indent="-357444" algn="just">
              <a:lnSpc>
                <a:spcPts val="5629"/>
              </a:lnSpc>
              <a:buFont typeface="Arial"/>
              <a:buChar char="•"/>
            </a:pPr>
            <a:r>
              <a:rPr lang="en-US" sz="331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IGNORE 1 ROWS;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3097893"/>
            <a:chOff x="0" y="0"/>
            <a:chExt cx="3052490" cy="4799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52490" cy="479945"/>
            </a:xfrm>
            <a:custGeom>
              <a:avLst/>
              <a:gdLst/>
              <a:ahLst/>
              <a:cxnLst/>
              <a:rect l="l" t="t" r="r" b="b"/>
              <a:pathLst>
                <a:path w="3052490" h="479945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470907"/>
                  </a:lnTo>
                  <a:cubicBezTo>
                    <a:pt x="3052490" y="473304"/>
                    <a:pt x="3051538" y="475603"/>
                    <a:pt x="3049843" y="477298"/>
                  </a:cubicBezTo>
                  <a:cubicBezTo>
                    <a:pt x="3048148" y="478993"/>
                    <a:pt x="3045850" y="479945"/>
                    <a:pt x="3043453" y="479945"/>
                  </a:cubicBezTo>
                  <a:lnTo>
                    <a:pt x="9037" y="479945"/>
                  </a:lnTo>
                  <a:cubicBezTo>
                    <a:pt x="4046" y="479945"/>
                    <a:pt x="0" y="475898"/>
                    <a:pt x="0" y="470907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t="-188503" b="-1885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F79F5808-8F16-D23D-E267-B9CDA1446332}"/>
              </a:ext>
            </a:extLst>
          </p:cNvPr>
          <p:cNvSpPr txBox="1"/>
          <p:nvPr/>
        </p:nvSpPr>
        <p:spPr>
          <a:xfrm>
            <a:off x="1205445" y="4974771"/>
            <a:ext cx="6292117" cy="313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8"/>
              </a:lnSpc>
            </a:pPr>
            <a:r>
              <a:rPr lang="en-US" sz="4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Snippet of SQL Command used to load csv file -shorts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535</Words>
  <Application>Microsoft Office PowerPoint</Application>
  <PresentationFormat>Custom</PresentationFormat>
  <Paragraphs>78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Gradient Modern Data Analyst Presentation</dc:title>
  <cp:lastModifiedBy>Shakthi Murugesan</cp:lastModifiedBy>
  <cp:revision>4</cp:revision>
  <dcterms:created xsi:type="dcterms:W3CDTF">2006-08-16T00:00:00Z</dcterms:created>
  <dcterms:modified xsi:type="dcterms:W3CDTF">2025-07-03T11:13:51Z</dcterms:modified>
  <dc:identifier>DAGsCPsble8</dc:identifier>
</cp:coreProperties>
</file>